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7" r:id="rId4"/>
  </p:sldMasterIdLst>
  <p:notesMasterIdLst>
    <p:notesMasterId r:id="rId17"/>
  </p:notesMasterIdLst>
  <p:handoutMasterIdLst>
    <p:handoutMasterId r:id="rId18"/>
  </p:handoutMasterIdLst>
  <p:sldIdLst>
    <p:sldId id="268" r:id="rId5"/>
    <p:sldId id="276" r:id="rId6"/>
    <p:sldId id="271" r:id="rId7"/>
    <p:sldId id="282" r:id="rId8"/>
    <p:sldId id="275" r:id="rId9"/>
    <p:sldId id="273" r:id="rId10"/>
    <p:sldId id="279" r:id="rId11"/>
    <p:sldId id="280" r:id="rId12"/>
    <p:sldId id="281" r:id="rId13"/>
    <p:sldId id="277" r:id="rId14"/>
    <p:sldId id="278"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82"/>
    <p:restoredTop sz="96303" autoAdjust="0"/>
  </p:normalViewPr>
  <p:slideViewPr>
    <p:cSldViewPr snapToGrid="0" snapToObjects="1">
      <p:cViewPr varScale="1">
        <p:scale>
          <a:sx n="147" d="100"/>
          <a:sy n="147" d="100"/>
        </p:scale>
        <p:origin x="224" y="23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0BB816-636F-4C40-9EC7-A3BA365B89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7CE0D02-F780-4697-9A30-3F10F4D67C8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E99885C-64C6-4202-8B65-38170DBD673D}" type="datetimeFigureOut">
              <a:rPr lang="en-US" smtClean="0"/>
              <a:t>11/30/23</a:t>
            </a:fld>
            <a:endParaRPr lang="en-US" dirty="0"/>
          </a:p>
        </p:txBody>
      </p:sp>
      <p:sp>
        <p:nvSpPr>
          <p:cNvPr id="4" name="Footer Placeholder 3">
            <a:extLst>
              <a:ext uri="{FF2B5EF4-FFF2-40B4-BE49-F238E27FC236}">
                <a16:creationId xmlns:a16="http://schemas.microsoft.com/office/drawing/2014/main" id="{E50C7536-00AB-4C14-90D3-7D88603F2A5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FDBC111-E561-48D6-9DB3-85F8BE552B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B1AA4D1-BF1D-4260-B442-EBD7859EC5F1}" type="slidenum">
              <a:rPr lang="en-US" smtClean="0"/>
              <a:t>‹#›</a:t>
            </a:fld>
            <a:endParaRPr lang="en-US" dirty="0"/>
          </a:p>
        </p:txBody>
      </p:sp>
    </p:spTree>
    <p:extLst>
      <p:ext uri="{BB962C8B-B14F-4D97-AF65-F5344CB8AC3E}">
        <p14:creationId xmlns:p14="http://schemas.microsoft.com/office/powerpoint/2010/main" val="69114606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949326-15A5-4041-B3F6-1CB1FE840753}" type="datetimeFigureOut">
              <a:rPr lang="en-US" smtClean="0"/>
              <a:t>11/30/23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D39BA2-F127-4DB1-B8FD-D5A70CC3E01B}" type="slidenum">
              <a:rPr lang="en-US" smtClean="0"/>
              <a:t>‹#›</a:t>
            </a:fld>
            <a:endParaRPr lang="en-US" dirty="0"/>
          </a:p>
        </p:txBody>
      </p:sp>
    </p:spTree>
    <p:extLst>
      <p:ext uri="{BB962C8B-B14F-4D97-AF65-F5344CB8AC3E}">
        <p14:creationId xmlns:p14="http://schemas.microsoft.com/office/powerpoint/2010/main" val="40024053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D39BA2-F127-4DB1-B8FD-D5A70CC3E01B}" type="slidenum">
              <a:rPr lang="en-US" smtClean="0"/>
              <a:t>1</a:t>
            </a:fld>
            <a:endParaRPr lang="en-US" dirty="0"/>
          </a:p>
        </p:txBody>
      </p:sp>
    </p:spTree>
    <p:extLst>
      <p:ext uri="{BB962C8B-B14F-4D97-AF65-F5344CB8AC3E}">
        <p14:creationId xmlns:p14="http://schemas.microsoft.com/office/powerpoint/2010/main" val="2738549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D39BA2-F127-4DB1-B8FD-D5A70CC3E01B}" type="slidenum">
              <a:rPr lang="en-US" smtClean="0"/>
              <a:t>12</a:t>
            </a:fld>
            <a:endParaRPr lang="en-US" dirty="0"/>
          </a:p>
        </p:txBody>
      </p:sp>
    </p:spTree>
    <p:extLst>
      <p:ext uri="{BB962C8B-B14F-4D97-AF65-F5344CB8AC3E}">
        <p14:creationId xmlns:p14="http://schemas.microsoft.com/office/powerpoint/2010/main" val="408359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275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28892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959609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13757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404530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633803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013218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9130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71431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443905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456513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58928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12232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45293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4066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454323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a:solidFill>
            <a:schemeClr val="accent1">
              <a:lumMod val="75000"/>
              <a:alpha val="40000"/>
            </a:schemeClr>
          </a:solidFill>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0" name="Group 9"/>
          <p:cNvGrpSpPr/>
          <p:nvPr/>
        </p:nvGrpSpPr>
        <p:grpSpPr>
          <a:xfrm>
            <a:off x="27221" y="-30"/>
            <a:ext cx="2356674" cy="6853283"/>
            <a:chOff x="6627813" y="195452"/>
            <a:chExt cx="1952625" cy="5678299"/>
          </a:xfrm>
          <a:solidFill>
            <a:schemeClr val="accent1"/>
          </a:solidFill>
        </p:grpSpPr>
        <p:sp>
          <p:nvSpPr>
            <p:cNvPr id="11" name="Freeform 27"/>
            <p:cNvSpPr/>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 name="Rectangle 6"/>
          <p:cNvSpPr/>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11/30/23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0952317"/>
      </p:ext>
    </p:extLst>
  </p:cSld>
  <p:clrMap bg1="dk1" tx1="lt1" bg2="dk2" tx2="lt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71000">
              <a:schemeClr val="accent3"/>
            </a:gs>
          </a:gsLst>
          <a:lin ang="2700000" scaled="1"/>
        </a:gra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3F2CC0B-D5F1-40B8-9CC6-4A36850B6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light spots">
            <a:extLst>
              <a:ext uri="{FF2B5EF4-FFF2-40B4-BE49-F238E27FC236}">
                <a16:creationId xmlns:a16="http://schemas.microsoft.com/office/drawing/2014/main" id="{1A23FE0C-9A67-334E-9B7F-83AA9CF636A8}"/>
              </a:ext>
            </a:extLst>
          </p:cNvPr>
          <p:cNvPicPr>
            <a:picLocks noChangeAspect="1"/>
          </p:cNvPicPr>
          <p:nvPr/>
        </p:nvPicPr>
        <p:blipFill rotWithShape="1">
          <a:blip r:embed="rId3" cstate="print">
            <a:duotone>
              <a:schemeClr val="bg2">
                <a:shade val="45000"/>
                <a:satMod val="135000"/>
              </a:schemeClr>
              <a:prstClr val="white"/>
            </a:duotone>
            <a:alphaModFix amt="40000"/>
            <a:extLst>
              <a:ext uri="{28A0092B-C50C-407E-A947-70E740481C1C}">
                <a14:useLocalDpi xmlns:a14="http://schemas.microsoft.com/office/drawing/2010/main"/>
              </a:ext>
            </a:extLst>
          </a:blip>
          <a:srcRect/>
          <a:stretch/>
        </p:blipFill>
        <p:spPr>
          <a:xfrm>
            <a:off x="0" y="2248"/>
            <a:ext cx="12192000" cy="6857990"/>
          </a:xfrm>
          <a:prstGeom prst="rect">
            <a:avLst/>
          </a:prstGeom>
        </p:spPr>
      </p:pic>
      <p:sp>
        <p:nvSpPr>
          <p:cNvPr id="2" name="Title 1">
            <a:extLst>
              <a:ext uri="{FF2B5EF4-FFF2-40B4-BE49-F238E27FC236}">
                <a16:creationId xmlns:a16="http://schemas.microsoft.com/office/drawing/2014/main" id="{F266081D-517B-5D43-A7B4-E67DDEDC0B31}"/>
              </a:ext>
            </a:extLst>
          </p:cNvPr>
          <p:cNvSpPr>
            <a:spLocks noGrp="1"/>
          </p:cNvSpPr>
          <p:nvPr>
            <p:ph type="ctrTitle"/>
          </p:nvPr>
        </p:nvSpPr>
        <p:spPr>
          <a:xfrm>
            <a:off x="1872052" y="1141025"/>
            <a:ext cx="8915399" cy="2262781"/>
          </a:xfrm>
        </p:spPr>
        <p:txBody>
          <a:bodyPr>
            <a:normAutofit/>
          </a:bodyPr>
          <a:lstStyle/>
          <a:p>
            <a:r>
              <a:rPr lang="en-US" sz="4400" b="1" dirty="0">
                <a:solidFill>
                  <a:schemeClr val="bg1"/>
                </a:solidFill>
                <a:latin typeface="Times New Roman" panose="02020603050405020304" pitchFamily="18" charset="0"/>
                <a:cs typeface="Times New Roman" panose="02020603050405020304" pitchFamily="18" charset="0"/>
              </a:rPr>
              <a:t>IMPLEMETATION OF REINFORCEMENT LEARNING ON SNAKE GAME</a:t>
            </a:r>
          </a:p>
        </p:txBody>
      </p:sp>
      <p:grpSp>
        <p:nvGrpSpPr>
          <p:cNvPr id="20" name="Group 19">
            <a:extLst>
              <a:ext uri="{FF2B5EF4-FFF2-40B4-BE49-F238E27FC236}">
                <a16:creationId xmlns:a16="http://schemas.microsoft.com/office/drawing/2014/main" id="{631C6CE6-1810-44ED-A6D7-3FF53040A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accent1">
              <a:lumMod val="75000"/>
              <a:alpha val="40000"/>
            </a:schemeClr>
          </a:solidFill>
        </p:grpSpPr>
        <p:sp>
          <p:nvSpPr>
            <p:cNvPr id="21" name="Freeform 11">
              <a:extLst>
                <a:ext uri="{FF2B5EF4-FFF2-40B4-BE49-F238E27FC236}">
                  <a16:creationId xmlns:a16="http://schemas.microsoft.com/office/drawing/2014/main" id="{1F6D8BFE-D0D0-4BAE-9D5A-701DE7D3CE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txBody>
            <a:bodyPr/>
            <a:lstStyle/>
            <a:p>
              <a:endParaRPr lang="en-US"/>
            </a:p>
          </p:txBody>
        </p:sp>
        <p:sp>
          <p:nvSpPr>
            <p:cNvPr id="22" name="Freeform 12">
              <a:extLst>
                <a:ext uri="{FF2B5EF4-FFF2-40B4-BE49-F238E27FC236}">
                  <a16:creationId xmlns:a16="http://schemas.microsoft.com/office/drawing/2014/main" id="{53F86D30-CEDB-4D96-AF73-AA3CD5A437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txBody>
            <a:bodyPr/>
            <a:lstStyle/>
            <a:p>
              <a:endParaRPr lang="en-US"/>
            </a:p>
          </p:txBody>
        </p:sp>
        <p:sp>
          <p:nvSpPr>
            <p:cNvPr id="23" name="Freeform 13">
              <a:extLst>
                <a:ext uri="{FF2B5EF4-FFF2-40B4-BE49-F238E27FC236}">
                  <a16:creationId xmlns:a16="http://schemas.microsoft.com/office/drawing/2014/main" id="{F5187540-C4C8-410C-A395-69FCB1C86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txBody>
            <a:bodyPr/>
            <a:lstStyle/>
            <a:p>
              <a:endParaRPr lang="en-US"/>
            </a:p>
          </p:txBody>
        </p:sp>
        <p:sp>
          <p:nvSpPr>
            <p:cNvPr id="24" name="Freeform 14">
              <a:extLst>
                <a:ext uri="{FF2B5EF4-FFF2-40B4-BE49-F238E27FC236}">
                  <a16:creationId xmlns:a16="http://schemas.microsoft.com/office/drawing/2014/main" id="{75BD6E4A-797C-451B-B08F-D99C1A9D13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txBody>
            <a:bodyPr/>
            <a:lstStyle/>
            <a:p>
              <a:endParaRPr lang="en-US"/>
            </a:p>
          </p:txBody>
        </p:sp>
        <p:sp>
          <p:nvSpPr>
            <p:cNvPr id="25" name="Freeform 15">
              <a:extLst>
                <a:ext uri="{FF2B5EF4-FFF2-40B4-BE49-F238E27FC236}">
                  <a16:creationId xmlns:a16="http://schemas.microsoft.com/office/drawing/2014/main" id="{0D241082-BAFA-462E-827B-5814B020F5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txBody>
            <a:bodyPr/>
            <a:lstStyle/>
            <a:p>
              <a:endParaRPr lang="en-US"/>
            </a:p>
          </p:txBody>
        </p:sp>
        <p:sp>
          <p:nvSpPr>
            <p:cNvPr id="26" name="Freeform 16">
              <a:extLst>
                <a:ext uri="{FF2B5EF4-FFF2-40B4-BE49-F238E27FC236}">
                  <a16:creationId xmlns:a16="http://schemas.microsoft.com/office/drawing/2014/main" id="{2920CCBD-116D-450B-9608-99F05F7D78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txBody>
            <a:bodyPr/>
            <a:lstStyle/>
            <a:p>
              <a:endParaRPr lang="en-US"/>
            </a:p>
          </p:txBody>
        </p:sp>
        <p:sp>
          <p:nvSpPr>
            <p:cNvPr id="27" name="Freeform 17">
              <a:extLst>
                <a:ext uri="{FF2B5EF4-FFF2-40B4-BE49-F238E27FC236}">
                  <a16:creationId xmlns:a16="http://schemas.microsoft.com/office/drawing/2014/main" id="{A57CD3DE-CEAF-4BD4-A5EF-24B3E622B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txBody>
            <a:bodyPr/>
            <a:lstStyle/>
            <a:p>
              <a:endParaRPr lang="en-US"/>
            </a:p>
          </p:txBody>
        </p:sp>
        <p:sp>
          <p:nvSpPr>
            <p:cNvPr id="28" name="Freeform 18">
              <a:extLst>
                <a:ext uri="{FF2B5EF4-FFF2-40B4-BE49-F238E27FC236}">
                  <a16:creationId xmlns:a16="http://schemas.microsoft.com/office/drawing/2014/main" id="{4EC3258C-366B-4629-A7D3-5173D3637D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txBody>
            <a:bodyPr/>
            <a:lstStyle/>
            <a:p>
              <a:endParaRPr lang="en-US"/>
            </a:p>
          </p:txBody>
        </p:sp>
        <p:sp>
          <p:nvSpPr>
            <p:cNvPr id="29" name="Freeform 19">
              <a:extLst>
                <a:ext uri="{FF2B5EF4-FFF2-40B4-BE49-F238E27FC236}">
                  <a16:creationId xmlns:a16="http://schemas.microsoft.com/office/drawing/2014/main" id="{D444D63A-CE2B-4ACD-BA0E-4ADECAD86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txBody>
            <a:bodyPr/>
            <a:lstStyle/>
            <a:p>
              <a:endParaRPr lang="en-US"/>
            </a:p>
          </p:txBody>
        </p:sp>
        <p:sp>
          <p:nvSpPr>
            <p:cNvPr id="30" name="Freeform 20">
              <a:extLst>
                <a:ext uri="{FF2B5EF4-FFF2-40B4-BE49-F238E27FC236}">
                  <a16:creationId xmlns:a16="http://schemas.microsoft.com/office/drawing/2014/main" id="{7A504DF6-187A-4A54-96E8-3F3F28AAA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txBody>
            <a:bodyPr/>
            <a:lstStyle/>
            <a:p>
              <a:endParaRPr lang="en-US"/>
            </a:p>
          </p:txBody>
        </p:sp>
        <p:sp>
          <p:nvSpPr>
            <p:cNvPr id="31" name="Freeform 21">
              <a:extLst>
                <a:ext uri="{FF2B5EF4-FFF2-40B4-BE49-F238E27FC236}">
                  <a16:creationId xmlns:a16="http://schemas.microsoft.com/office/drawing/2014/main" id="{FE04C6F5-6DC5-4C7E-9278-9BE624FC78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txBody>
            <a:bodyPr/>
            <a:lstStyle/>
            <a:p>
              <a:endParaRPr lang="en-US"/>
            </a:p>
          </p:txBody>
        </p:sp>
        <p:sp>
          <p:nvSpPr>
            <p:cNvPr id="32" name="Freeform 22">
              <a:extLst>
                <a:ext uri="{FF2B5EF4-FFF2-40B4-BE49-F238E27FC236}">
                  <a16:creationId xmlns:a16="http://schemas.microsoft.com/office/drawing/2014/main" id="{94A02D9B-E6A9-4D6A-9D2A-D81C76802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txBody>
            <a:bodyPr/>
            <a:lstStyle/>
            <a:p>
              <a:endParaRPr lang="en-US"/>
            </a:p>
          </p:txBody>
        </p:sp>
      </p:grpSp>
      <p:grpSp>
        <p:nvGrpSpPr>
          <p:cNvPr id="34" name="Group 33">
            <a:extLst>
              <a:ext uri="{FF2B5EF4-FFF2-40B4-BE49-F238E27FC236}">
                <a16:creationId xmlns:a16="http://schemas.microsoft.com/office/drawing/2014/main" id="{B78034A6-3565-46AA-9E73-1C954666AB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0"/>
            <a:ext cx="2356675" cy="6853284"/>
            <a:chOff x="6627813" y="195452"/>
            <a:chExt cx="1952625" cy="5678299"/>
          </a:xfrm>
          <a:solidFill>
            <a:schemeClr val="accent1"/>
          </a:solidFill>
        </p:grpSpPr>
        <p:sp>
          <p:nvSpPr>
            <p:cNvPr id="35" name="Freeform 27">
              <a:extLst>
                <a:ext uri="{FF2B5EF4-FFF2-40B4-BE49-F238E27FC236}">
                  <a16:creationId xmlns:a16="http://schemas.microsoft.com/office/drawing/2014/main" id="{04947AA2-A772-42CB-9CEC-065095D3DC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txBody>
            <a:bodyPr/>
            <a:lstStyle/>
            <a:p>
              <a:endParaRPr lang="en-US"/>
            </a:p>
          </p:txBody>
        </p:sp>
        <p:sp>
          <p:nvSpPr>
            <p:cNvPr id="36" name="Freeform 28">
              <a:extLst>
                <a:ext uri="{FF2B5EF4-FFF2-40B4-BE49-F238E27FC236}">
                  <a16:creationId xmlns:a16="http://schemas.microsoft.com/office/drawing/2014/main" id="{83C52D84-DEC1-4E16-972E-8EEA5D522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txBody>
            <a:bodyPr/>
            <a:lstStyle/>
            <a:p>
              <a:endParaRPr lang="en-US"/>
            </a:p>
          </p:txBody>
        </p:sp>
        <p:sp>
          <p:nvSpPr>
            <p:cNvPr id="37" name="Freeform 29">
              <a:extLst>
                <a:ext uri="{FF2B5EF4-FFF2-40B4-BE49-F238E27FC236}">
                  <a16:creationId xmlns:a16="http://schemas.microsoft.com/office/drawing/2014/main" id="{2036A28D-EF09-41F7-906F-CF405361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txBody>
            <a:bodyPr/>
            <a:lstStyle/>
            <a:p>
              <a:endParaRPr lang="en-US"/>
            </a:p>
          </p:txBody>
        </p:sp>
        <p:sp>
          <p:nvSpPr>
            <p:cNvPr id="38" name="Freeform 30">
              <a:extLst>
                <a:ext uri="{FF2B5EF4-FFF2-40B4-BE49-F238E27FC236}">
                  <a16:creationId xmlns:a16="http://schemas.microsoft.com/office/drawing/2014/main" id="{EE8D92C7-C907-4120-95E3-80E3DC85BB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txBody>
            <a:bodyPr/>
            <a:lstStyle/>
            <a:p>
              <a:endParaRPr lang="en-US"/>
            </a:p>
          </p:txBody>
        </p:sp>
        <p:sp>
          <p:nvSpPr>
            <p:cNvPr id="39" name="Freeform 31">
              <a:extLst>
                <a:ext uri="{FF2B5EF4-FFF2-40B4-BE49-F238E27FC236}">
                  <a16:creationId xmlns:a16="http://schemas.microsoft.com/office/drawing/2014/main" id="{BBCEAAB8-CD22-41D7-B330-702682A27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txBody>
            <a:bodyPr/>
            <a:lstStyle/>
            <a:p>
              <a:endParaRPr lang="en-US"/>
            </a:p>
          </p:txBody>
        </p:sp>
        <p:sp>
          <p:nvSpPr>
            <p:cNvPr id="40" name="Freeform 32">
              <a:extLst>
                <a:ext uri="{FF2B5EF4-FFF2-40B4-BE49-F238E27FC236}">
                  <a16:creationId xmlns:a16="http://schemas.microsoft.com/office/drawing/2014/main" id="{6BBC1FEE-3D72-492B-8D8A-BE1A55076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txBody>
            <a:bodyPr/>
            <a:lstStyle/>
            <a:p>
              <a:endParaRPr lang="en-US"/>
            </a:p>
          </p:txBody>
        </p:sp>
        <p:sp>
          <p:nvSpPr>
            <p:cNvPr id="41" name="Freeform 33">
              <a:extLst>
                <a:ext uri="{FF2B5EF4-FFF2-40B4-BE49-F238E27FC236}">
                  <a16:creationId xmlns:a16="http://schemas.microsoft.com/office/drawing/2014/main" id="{C28C6E5C-C393-435C-96A1-AA2859BDC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txBody>
            <a:bodyPr/>
            <a:lstStyle/>
            <a:p>
              <a:endParaRPr lang="en-US"/>
            </a:p>
          </p:txBody>
        </p:sp>
        <p:sp>
          <p:nvSpPr>
            <p:cNvPr id="42" name="Freeform 34">
              <a:extLst>
                <a:ext uri="{FF2B5EF4-FFF2-40B4-BE49-F238E27FC236}">
                  <a16:creationId xmlns:a16="http://schemas.microsoft.com/office/drawing/2014/main" id="{2C2C991F-AC51-4DF5-B8DD-19B08C1CB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txBody>
            <a:bodyPr/>
            <a:lstStyle/>
            <a:p>
              <a:endParaRPr lang="en-US"/>
            </a:p>
          </p:txBody>
        </p:sp>
        <p:sp>
          <p:nvSpPr>
            <p:cNvPr id="43" name="Freeform 35">
              <a:extLst>
                <a:ext uri="{FF2B5EF4-FFF2-40B4-BE49-F238E27FC236}">
                  <a16:creationId xmlns:a16="http://schemas.microsoft.com/office/drawing/2014/main" id="{9C916B5F-285D-4F5A-9085-6781753AF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txBody>
            <a:bodyPr/>
            <a:lstStyle/>
            <a:p>
              <a:endParaRPr lang="en-US"/>
            </a:p>
          </p:txBody>
        </p:sp>
        <p:sp>
          <p:nvSpPr>
            <p:cNvPr id="44" name="Freeform 36">
              <a:extLst>
                <a:ext uri="{FF2B5EF4-FFF2-40B4-BE49-F238E27FC236}">
                  <a16:creationId xmlns:a16="http://schemas.microsoft.com/office/drawing/2014/main" id="{0375DD5F-9D17-4873-B697-3D44A5EBE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txBody>
            <a:bodyPr/>
            <a:lstStyle/>
            <a:p>
              <a:endParaRPr lang="en-US"/>
            </a:p>
          </p:txBody>
        </p:sp>
        <p:sp>
          <p:nvSpPr>
            <p:cNvPr id="45" name="Freeform 37">
              <a:extLst>
                <a:ext uri="{FF2B5EF4-FFF2-40B4-BE49-F238E27FC236}">
                  <a16:creationId xmlns:a16="http://schemas.microsoft.com/office/drawing/2014/main" id="{A159BBC7-6A8B-4612-94A8-56323452C7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txBody>
            <a:bodyPr/>
            <a:lstStyle/>
            <a:p>
              <a:endParaRPr lang="en-US"/>
            </a:p>
          </p:txBody>
        </p:sp>
        <p:sp>
          <p:nvSpPr>
            <p:cNvPr id="46" name="Freeform 38">
              <a:extLst>
                <a:ext uri="{FF2B5EF4-FFF2-40B4-BE49-F238E27FC236}">
                  <a16:creationId xmlns:a16="http://schemas.microsoft.com/office/drawing/2014/main" id="{177C901C-F8DE-4C99-95C8-F8CA1B84F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txBody>
            <a:bodyPr/>
            <a:lstStyle/>
            <a:p>
              <a:endParaRPr lang="en-US"/>
            </a:p>
          </p:txBody>
        </p:sp>
      </p:grpSp>
      <p:sp>
        <p:nvSpPr>
          <p:cNvPr id="48" name="Rectangle 47">
            <a:extLst>
              <a:ext uri="{FF2B5EF4-FFF2-40B4-BE49-F238E27FC236}">
                <a16:creationId xmlns:a16="http://schemas.microsoft.com/office/drawing/2014/main" id="{D1D655F2-6D15-4265-ADEE-EF0075C13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0" name="Freeform 69">
            <a:extLst>
              <a:ext uri="{FF2B5EF4-FFF2-40B4-BE49-F238E27FC236}">
                <a16:creationId xmlns:a16="http://schemas.microsoft.com/office/drawing/2014/main" id="{3248A930-1A6E-4EFB-8213-D1AC735BE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lstStyle/>
          <a:p>
            <a:endParaRPr lang="en-US"/>
          </a:p>
        </p:txBody>
      </p:sp>
      <p:sp>
        <p:nvSpPr>
          <p:cNvPr id="3" name="TextBox 2"/>
          <p:cNvSpPr txBox="1"/>
          <p:nvPr/>
        </p:nvSpPr>
        <p:spPr>
          <a:xfrm>
            <a:off x="556865" y="671246"/>
            <a:ext cx="5884127" cy="40011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000" dirty="0">
                <a:latin typeface="Times New Roman" panose="02020603050405020304" pitchFamily="18" charset="0"/>
                <a:cs typeface="Times New Roman" panose="02020603050405020304" pitchFamily="18" charset="0"/>
              </a:rPr>
              <a:t>INTRODUCTION TO ARTIFICIAL INTELLIGENCE</a:t>
            </a:r>
            <a:endParaRPr lang="en-IN" sz="2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2851532" y="4660069"/>
            <a:ext cx="2148345" cy="400110"/>
          </a:xfrm>
          <a:prstGeom prst="rect">
            <a:avLst/>
          </a:prstGeom>
          <a:noFill/>
        </p:spPr>
        <p:txBody>
          <a:bodyPr wrap="none" rtlCol="0">
            <a:spAutoFit/>
          </a:bodyPr>
          <a:lstStyle/>
          <a:p>
            <a:r>
              <a:rPr lang="en-US" sz="2000" b="1" dirty="0">
                <a:solidFill>
                  <a:schemeClr val="bg1"/>
                </a:solidFill>
              </a:rPr>
              <a:t>TEAM MEMBERS:</a:t>
            </a:r>
            <a:endParaRPr lang="en-IN" sz="2000" b="1" dirty="0">
              <a:solidFill>
                <a:schemeClr val="bg1"/>
              </a:solidFill>
            </a:endParaRPr>
          </a:p>
        </p:txBody>
      </p:sp>
      <p:sp>
        <p:nvSpPr>
          <p:cNvPr id="6" name="TextBox 5"/>
          <p:cNvSpPr txBox="1"/>
          <p:nvPr/>
        </p:nvSpPr>
        <p:spPr>
          <a:xfrm>
            <a:off x="3498928" y="5142768"/>
            <a:ext cx="3669659" cy="1569660"/>
          </a:xfrm>
          <a:prstGeom prst="rect">
            <a:avLst/>
          </a:prstGeom>
          <a:noFill/>
        </p:spPr>
        <p:txBody>
          <a:bodyPr wrap="none" rtlCol="0">
            <a:spAutoFit/>
          </a:bodyPr>
          <a:lstStyle/>
          <a:p>
            <a:r>
              <a:rPr lang="en-US" sz="2000" dirty="0">
                <a:solidFill>
                  <a:schemeClr val="bg1"/>
                </a:solidFill>
                <a:latin typeface="Times New Roman" panose="02020603050405020304" pitchFamily="18" charset="0"/>
                <a:cs typeface="Times New Roman" panose="02020603050405020304" pitchFamily="18" charset="0"/>
              </a:rPr>
              <a:t>SHASHANK MADIPELLY</a:t>
            </a:r>
          </a:p>
          <a:p>
            <a:r>
              <a:rPr lang="en-US" sz="2000" dirty="0">
                <a:solidFill>
                  <a:schemeClr val="bg1"/>
                </a:solidFill>
                <a:latin typeface="Times New Roman" panose="02020603050405020304" pitchFamily="18" charset="0"/>
                <a:cs typeface="Times New Roman" panose="02020603050405020304" pitchFamily="18" charset="0"/>
              </a:rPr>
              <a:t>SANTHI SWARUP YALAPALLI</a:t>
            </a:r>
          </a:p>
          <a:p>
            <a:r>
              <a:rPr lang="en-US" sz="2000" dirty="0">
                <a:solidFill>
                  <a:schemeClr val="bg1"/>
                </a:solidFill>
                <a:latin typeface="Times New Roman" panose="02020603050405020304" pitchFamily="18" charset="0"/>
                <a:cs typeface="Times New Roman" panose="02020603050405020304" pitchFamily="18" charset="0"/>
              </a:rPr>
              <a:t>VEDANTH DODDANNAGARI</a:t>
            </a:r>
            <a:endParaRPr lang="en-IN" sz="2000" dirty="0">
              <a:solidFill>
                <a:schemeClr val="bg1"/>
              </a:solidFill>
              <a:latin typeface="Times New Roman" panose="02020603050405020304" pitchFamily="18" charset="0"/>
              <a:cs typeface="Times New Roman" panose="02020603050405020304" pitchFamily="18" charset="0"/>
            </a:endParaRPr>
          </a:p>
          <a:p>
            <a:endParaRPr lang="en-IN" dirty="0"/>
          </a:p>
          <a:p>
            <a:endParaRPr lang="en-US" dirty="0"/>
          </a:p>
        </p:txBody>
      </p:sp>
    </p:spTree>
    <p:extLst>
      <p:ext uri="{BB962C8B-B14F-4D97-AF65-F5344CB8AC3E}">
        <p14:creationId xmlns:p14="http://schemas.microsoft.com/office/powerpoint/2010/main" val="3129412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0283565-20C0-BDCF-15AA-6F374988C934}"/>
              </a:ext>
            </a:extLst>
          </p:cNvPr>
          <p:cNvPicPr>
            <a:picLocks noGrp="1" noChangeAspect="1"/>
          </p:cNvPicPr>
          <p:nvPr>
            <p:ph idx="1"/>
          </p:nvPr>
        </p:nvPicPr>
        <p:blipFill>
          <a:blip r:embed="rId2"/>
          <a:stretch>
            <a:fillRect/>
          </a:stretch>
        </p:blipFill>
        <p:spPr>
          <a:xfrm>
            <a:off x="1628503" y="556620"/>
            <a:ext cx="9795025" cy="6166370"/>
          </a:xfrm>
        </p:spPr>
      </p:pic>
    </p:spTree>
    <p:extLst>
      <p:ext uri="{BB962C8B-B14F-4D97-AF65-F5344CB8AC3E}">
        <p14:creationId xmlns:p14="http://schemas.microsoft.com/office/powerpoint/2010/main" val="3041100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4427E-2CCD-ECDA-D5CB-23F0B1A25483}"/>
              </a:ext>
            </a:extLst>
          </p:cNvPr>
          <p:cNvSpPr>
            <a:spLocks noGrp="1"/>
          </p:cNvSpPr>
          <p:nvPr>
            <p:ph type="title"/>
          </p:nvPr>
        </p:nvSpPr>
        <p:spPr>
          <a:xfrm>
            <a:off x="1640156" y="575984"/>
            <a:ext cx="8911687" cy="1280890"/>
          </a:xfrm>
        </p:spPr>
        <p:txBody>
          <a:bodyPr>
            <a:normAutofit/>
          </a:bodyPr>
          <a:lstStyle/>
          <a:p>
            <a:r>
              <a:rPr lang="en-US" sz="4000" b="1" dirty="0">
                <a:latin typeface="Times New Roman" panose="02020603050405020304" pitchFamily="18" charset="0"/>
                <a:cs typeface="Times New Roman" panose="02020603050405020304" pitchFamily="18" charset="0"/>
              </a:rPr>
              <a:t>CONCLUSION </a:t>
            </a:r>
          </a:p>
        </p:txBody>
      </p:sp>
      <p:sp>
        <p:nvSpPr>
          <p:cNvPr id="3" name="Content Placeholder 2">
            <a:extLst>
              <a:ext uri="{FF2B5EF4-FFF2-40B4-BE49-F238E27FC236}">
                <a16:creationId xmlns:a16="http://schemas.microsoft.com/office/drawing/2014/main" id="{9CFCC15C-A63C-5A59-C46E-1170E8579B7E}"/>
              </a:ext>
            </a:extLst>
          </p:cNvPr>
          <p:cNvSpPr>
            <a:spLocks noGrp="1"/>
          </p:cNvSpPr>
          <p:nvPr>
            <p:ph idx="1"/>
          </p:nvPr>
        </p:nvSpPr>
        <p:spPr>
          <a:xfrm>
            <a:off x="2555060" y="1856874"/>
            <a:ext cx="8915400" cy="3144253"/>
          </a:xfrm>
        </p:spPr>
        <p:txBody>
          <a:bodyPr/>
          <a:lstStyle/>
          <a:p>
            <a:r>
              <a:rPr lang="en-US" sz="2000" dirty="0">
                <a:latin typeface="Times New Roman" panose="02020603050405020304" pitchFamily="18" charset="0"/>
                <a:cs typeface="Times New Roman" panose="02020603050405020304" pitchFamily="18" charset="0"/>
              </a:rPr>
              <a:t>Based on the parameter values we have chosen. We found to see how the agent would perform over a 700 games compared with the default values we have taken. These experiments are conducted to find the optimal values to make our RL agent more efficient than that of default values. </a:t>
            </a:r>
          </a:p>
          <a:p>
            <a:r>
              <a:rPr lang="en-US" sz="2000" dirty="0">
                <a:latin typeface="Times New Roman" panose="02020603050405020304" pitchFamily="18" charset="0"/>
                <a:cs typeface="Times New Roman" panose="02020603050405020304" pitchFamily="18" charset="0"/>
              </a:rPr>
              <a:t>Learning rate, epsilon and gamma parameters had the biggest impact on the performance. </a:t>
            </a:r>
          </a:p>
          <a:p>
            <a:r>
              <a:rPr lang="en-US" sz="2000" dirty="0">
                <a:latin typeface="Times New Roman" panose="02020603050405020304" pitchFamily="18" charset="0"/>
                <a:cs typeface="Times New Roman" panose="02020603050405020304" pitchFamily="18" charset="0"/>
              </a:rPr>
              <a:t>The other parameters like food distance, direction and food generation were detrimental to the experiment.</a:t>
            </a:r>
            <a:endParaRPr lang="en-IN" sz="2000" dirty="0">
              <a:latin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334165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71000">
              <a:schemeClr val="accent3"/>
            </a:gs>
          </a:gsLst>
          <a:lin ang="2700000" scaled="1"/>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3F2CC0B-D5F1-40B8-9CC6-4A36850B6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light spots">
            <a:extLst>
              <a:ext uri="{FF2B5EF4-FFF2-40B4-BE49-F238E27FC236}">
                <a16:creationId xmlns:a16="http://schemas.microsoft.com/office/drawing/2014/main" id="{1A23FE0C-9A67-334E-9B7F-83AA9CF636A8}"/>
              </a:ext>
            </a:extLst>
          </p:cNvPr>
          <p:cNvPicPr>
            <a:picLocks noChangeAspect="1"/>
          </p:cNvPicPr>
          <p:nvPr/>
        </p:nvPicPr>
        <p:blipFill rotWithShape="1">
          <a:blip r:embed="rId3" cstate="print">
            <a:duotone>
              <a:schemeClr val="bg2">
                <a:shade val="45000"/>
                <a:satMod val="135000"/>
              </a:schemeClr>
              <a:prstClr val="white"/>
            </a:duotone>
            <a:alphaModFix amt="40000"/>
            <a:extLst>
              <a:ext uri="{28A0092B-C50C-407E-A947-70E740481C1C}">
                <a14:useLocalDpi xmlns:a14="http://schemas.microsoft.com/office/drawing/2010/main"/>
              </a:ext>
            </a:extLst>
          </a:blip>
          <a:srcRect/>
          <a:stretch/>
        </p:blipFill>
        <p:spPr>
          <a:xfrm>
            <a:off x="0" y="-11570"/>
            <a:ext cx="12192000" cy="6857990"/>
          </a:xfrm>
          <a:prstGeom prst="rect">
            <a:avLst/>
          </a:prstGeom>
        </p:spPr>
      </p:pic>
      <p:sp>
        <p:nvSpPr>
          <p:cNvPr id="2" name="Title 1">
            <a:extLst>
              <a:ext uri="{FF2B5EF4-FFF2-40B4-BE49-F238E27FC236}">
                <a16:creationId xmlns:a16="http://schemas.microsoft.com/office/drawing/2014/main" id="{F266081D-517B-5D43-A7B4-E67DDEDC0B31}"/>
              </a:ext>
            </a:extLst>
          </p:cNvPr>
          <p:cNvSpPr>
            <a:spLocks noGrp="1"/>
          </p:cNvSpPr>
          <p:nvPr>
            <p:ph type="ctrTitle"/>
          </p:nvPr>
        </p:nvSpPr>
        <p:spPr>
          <a:xfrm>
            <a:off x="2589213" y="2514600"/>
            <a:ext cx="8915399" cy="2262781"/>
          </a:xfrm>
        </p:spPr>
        <p:txBody>
          <a:bodyPr>
            <a:normAutofit/>
          </a:bodyPr>
          <a:lstStyle/>
          <a:p>
            <a:r>
              <a:rPr lang="en-US" sz="8800" b="1" dirty="0">
                <a:latin typeface="Times New Roman" panose="02020603050405020304" pitchFamily="18" charset="0"/>
                <a:cs typeface="Times New Roman" panose="02020603050405020304" pitchFamily="18" charset="0"/>
              </a:rPr>
              <a:t>Thank you</a:t>
            </a:r>
          </a:p>
        </p:txBody>
      </p:sp>
      <p:grpSp>
        <p:nvGrpSpPr>
          <p:cNvPr id="12" name="Group 11">
            <a:extLst>
              <a:ext uri="{FF2B5EF4-FFF2-40B4-BE49-F238E27FC236}">
                <a16:creationId xmlns:a16="http://schemas.microsoft.com/office/drawing/2014/main" id="{631C6CE6-1810-44ED-A6D7-3FF53040A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accent1">
              <a:lumMod val="75000"/>
              <a:alpha val="40000"/>
            </a:schemeClr>
          </a:solidFill>
        </p:grpSpPr>
        <p:sp>
          <p:nvSpPr>
            <p:cNvPr id="13" name="Freeform 11">
              <a:extLst>
                <a:ext uri="{FF2B5EF4-FFF2-40B4-BE49-F238E27FC236}">
                  <a16:creationId xmlns:a16="http://schemas.microsoft.com/office/drawing/2014/main" id="{1F6D8BFE-D0D0-4BAE-9D5A-701DE7D3CE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txBody>
            <a:bodyPr/>
            <a:lstStyle/>
            <a:p>
              <a:endParaRPr lang="en-US"/>
            </a:p>
          </p:txBody>
        </p:sp>
        <p:sp>
          <p:nvSpPr>
            <p:cNvPr id="14" name="Freeform 12">
              <a:extLst>
                <a:ext uri="{FF2B5EF4-FFF2-40B4-BE49-F238E27FC236}">
                  <a16:creationId xmlns:a16="http://schemas.microsoft.com/office/drawing/2014/main" id="{53F86D30-CEDB-4D96-AF73-AA3CD5A437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txBody>
            <a:bodyPr/>
            <a:lstStyle/>
            <a:p>
              <a:endParaRPr lang="en-US"/>
            </a:p>
          </p:txBody>
        </p:sp>
        <p:sp>
          <p:nvSpPr>
            <p:cNvPr id="15" name="Freeform 13">
              <a:extLst>
                <a:ext uri="{FF2B5EF4-FFF2-40B4-BE49-F238E27FC236}">
                  <a16:creationId xmlns:a16="http://schemas.microsoft.com/office/drawing/2014/main" id="{F5187540-C4C8-410C-A395-69FCB1C86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txBody>
            <a:bodyPr/>
            <a:lstStyle/>
            <a:p>
              <a:endParaRPr lang="en-US"/>
            </a:p>
          </p:txBody>
        </p:sp>
        <p:sp>
          <p:nvSpPr>
            <p:cNvPr id="16" name="Freeform 14">
              <a:extLst>
                <a:ext uri="{FF2B5EF4-FFF2-40B4-BE49-F238E27FC236}">
                  <a16:creationId xmlns:a16="http://schemas.microsoft.com/office/drawing/2014/main" id="{75BD6E4A-797C-451B-B08F-D99C1A9D13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txBody>
            <a:bodyPr/>
            <a:lstStyle/>
            <a:p>
              <a:endParaRPr lang="en-US"/>
            </a:p>
          </p:txBody>
        </p:sp>
        <p:sp>
          <p:nvSpPr>
            <p:cNvPr id="17" name="Freeform 15">
              <a:extLst>
                <a:ext uri="{FF2B5EF4-FFF2-40B4-BE49-F238E27FC236}">
                  <a16:creationId xmlns:a16="http://schemas.microsoft.com/office/drawing/2014/main" id="{0D241082-BAFA-462E-827B-5814B020F5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txBody>
            <a:bodyPr/>
            <a:lstStyle/>
            <a:p>
              <a:endParaRPr lang="en-US"/>
            </a:p>
          </p:txBody>
        </p:sp>
        <p:sp>
          <p:nvSpPr>
            <p:cNvPr id="18" name="Freeform 16">
              <a:extLst>
                <a:ext uri="{FF2B5EF4-FFF2-40B4-BE49-F238E27FC236}">
                  <a16:creationId xmlns:a16="http://schemas.microsoft.com/office/drawing/2014/main" id="{2920CCBD-116D-450B-9608-99F05F7D78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txBody>
            <a:bodyPr/>
            <a:lstStyle/>
            <a:p>
              <a:endParaRPr lang="en-US"/>
            </a:p>
          </p:txBody>
        </p:sp>
        <p:sp>
          <p:nvSpPr>
            <p:cNvPr id="19" name="Freeform 17">
              <a:extLst>
                <a:ext uri="{FF2B5EF4-FFF2-40B4-BE49-F238E27FC236}">
                  <a16:creationId xmlns:a16="http://schemas.microsoft.com/office/drawing/2014/main" id="{A57CD3DE-CEAF-4BD4-A5EF-24B3E622B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txBody>
            <a:bodyPr/>
            <a:lstStyle/>
            <a:p>
              <a:endParaRPr lang="en-US"/>
            </a:p>
          </p:txBody>
        </p:sp>
        <p:sp>
          <p:nvSpPr>
            <p:cNvPr id="20" name="Freeform 18">
              <a:extLst>
                <a:ext uri="{FF2B5EF4-FFF2-40B4-BE49-F238E27FC236}">
                  <a16:creationId xmlns:a16="http://schemas.microsoft.com/office/drawing/2014/main" id="{4EC3258C-366B-4629-A7D3-5173D3637D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txBody>
            <a:bodyPr/>
            <a:lstStyle/>
            <a:p>
              <a:endParaRPr lang="en-US"/>
            </a:p>
          </p:txBody>
        </p:sp>
        <p:sp>
          <p:nvSpPr>
            <p:cNvPr id="21" name="Freeform 19">
              <a:extLst>
                <a:ext uri="{FF2B5EF4-FFF2-40B4-BE49-F238E27FC236}">
                  <a16:creationId xmlns:a16="http://schemas.microsoft.com/office/drawing/2014/main" id="{D444D63A-CE2B-4ACD-BA0E-4ADECAD86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txBody>
            <a:bodyPr/>
            <a:lstStyle/>
            <a:p>
              <a:endParaRPr lang="en-US"/>
            </a:p>
          </p:txBody>
        </p:sp>
        <p:sp>
          <p:nvSpPr>
            <p:cNvPr id="22" name="Freeform 20">
              <a:extLst>
                <a:ext uri="{FF2B5EF4-FFF2-40B4-BE49-F238E27FC236}">
                  <a16:creationId xmlns:a16="http://schemas.microsoft.com/office/drawing/2014/main" id="{7A504DF6-187A-4A54-96E8-3F3F28AAA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txBody>
            <a:bodyPr/>
            <a:lstStyle/>
            <a:p>
              <a:endParaRPr lang="en-US"/>
            </a:p>
          </p:txBody>
        </p:sp>
        <p:sp>
          <p:nvSpPr>
            <p:cNvPr id="23" name="Freeform 21">
              <a:extLst>
                <a:ext uri="{FF2B5EF4-FFF2-40B4-BE49-F238E27FC236}">
                  <a16:creationId xmlns:a16="http://schemas.microsoft.com/office/drawing/2014/main" id="{FE04C6F5-6DC5-4C7E-9278-9BE624FC78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txBody>
            <a:bodyPr/>
            <a:lstStyle/>
            <a:p>
              <a:endParaRPr lang="en-US"/>
            </a:p>
          </p:txBody>
        </p:sp>
        <p:sp>
          <p:nvSpPr>
            <p:cNvPr id="24" name="Freeform 22">
              <a:extLst>
                <a:ext uri="{FF2B5EF4-FFF2-40B4-BE49-F238E27FC236}">
                  <a16:creationId xmlns:a16="http://schemas.microsoft.com/office/drawing/2014/main" id="{94A02D9B-E6A9-4D6A-9D2A-D81C76802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txBody>
            <a:bodyPr/>
            <a:lstStyle/>
            <a:p>
              <a:endParaRPr lang="en-US"/>
            </a:p>
          </p:txBody>
        </p:sp>
      </p:grpSp>
      <p:grpSp>
        <p:nvGrpSpPr>
          <p:cNvPr id="26" name="Group 25">
            <a:extLst>
              <a:ext uri="{FF2B5EF4-FFF2-40B4-BE49-F238E27FC236}">
                <a16:creationId xmlns:a16="http://schemas.microsoft.com/office/drawing/2014/main" id="{B78034A6-3565-46AA-9E73-1C954666AB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0"/>
            <a:ext cx="2356675" cy="6853284"/>
            <a:chOff x="6627813" y="195452"/>
            <a:chExt cx="1952625" cy="5678299"/>
          </a:xfrm>
          <a:solidFill>
            <a:schemeClr val="accent1"/>
          </a:solidFill>
        </p:grpSpPr>
        <p:sp>
          <p:nvSpPr>
            <p:cNvPr id="27" name="Freeform 27">
              <a:extLst>
                <a:ext uri="{FF2B5EF4-FFF2-40B4-BE49-F238E27FC236}">
                  <a16:creationId xmlns:a16="http://schemas.microsoft.com/office/drawing/2014/main" id="{04947AA2-A772-42CB-9CEC-065095D3DC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txBody>
            <a:bodyPr/>
            <a:lstStyle/>
            <a:p>
              <a:endParaRPr lang="en-US"/>
            </a:p>
          </p:txBody>
        </p:sp>
        <p:sp>
          <p:nvSpPr>
            <p:cNvPr id="28" name="Freeform 28">
              <a:extLst>
                <a:ext uri="{FF2B5EF4-FFF2-40B4-BE49-F238E27FC236}">
                  <a16:creationId xmlns:a16="http://schemas.microsoft.com/office/drawing/2014/main" id="{83C52D84-DEC1-4E16-972E-8EEA5D522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txBody>
            <a:bodyPr/>
            <a:lstStyle/>
            <a:p>
              <a:endParaRPr lang="en-US"/>
            </a:p>
          </p:txBody>
        </p:sp>
        <p:sp>
          <p:nvSpPr>
            <p:cNvPr id="29" name="Freeform 29">
              <a:extLst>
                <a:ext uri="{FF2B5EF4-FFF2-40B4-BE49-F238E27FC236}">
                  <a16:creationId xmlns:a16="http://schemas.microsoft.com/office/drawing/2014/main" id="{2036A28D-EF09-41F7-906F-CF405361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txBody>
            <a:bodyPr/>
            <a:lstStyle/>
            <a:p>
              <a:endParaRPr lang="en-US"/>
            </a:p>
          </p:txBody>
        </p:sp>
        <p:sp>
          <p:nvSpPr>
            <p:cNvPr id="30" name="Freeform 30">
              <a:extLst>
                <a:ext uri="{FF2B5EF4-FFF2-40B4-BE49-F238E27FC236}">
                  <a16:creationId xmlns:a16="http://schemas.microsoft.com/office/drawing/2014/main" id="{EE8D92C7-C907-4120-95E3-80E3DC85BB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txBody>
            <a:bodyPr/>
            <a:lstStyle/>
            <a:p>
              <a:endParaRPr lang="en-US"/>
            </a:p>
          </p:txBody>
        </p:sp>
        <p:sp>
          <p:nvSpPr>
            <p:cNvPr id="31" name="Freeform 31">
              <a:extLst>
                <a:ext uri="{FF2B5EF4-FFF2-40B4-BE49-F238E27FC236}">
                  <a16:creationId xmlns:a16="http://schemas.microsoft.com/office/drawing/2014/main" id="{BBCEAAB8-CD22-41D7-B330-702682A27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txBody>
            <a:bodyPr/>
            <a:lstStyle/>
            <a:p>
              <a:endParaRPr lang="en-US"/>
            </a:p>
          </p:txBody>
        </p:sp>
        <p:sp>
          <p:nvSpPr>
            <p:cNvPr id="32" name="Freeform 32">
              <a:extLst>
                <a:ext uri="{FF2B5EF4-FFF2-40B4-BE49-F238E27FC236}">
                  <a16:creationId xmlns:a16="http://schemas.microsoft.com/office/drawing/2014/main" id="{6BBC1FEE-3D72-492B-8D8A-BE1A55076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txBody>
            <a:bodyPr/>
            <a:lstStyle/>
            <a:p>
              <a:endParaRPr lang="en-US"/>
            </a:p>
          </p:txBody>
        </p:sp>
        <p:sp>
          <p:nvSpPr>
            <p:cNvPr id="33" name="Freeform 33">
              <a:extLst>
                <a:ext uri="{FF2B5EF4-FFF2-40B4-BE49-F238E27FC236}">
                  <a16:creationId xmlns:a16="http://schemas.microsoft.com/office/drawing/2014/main" id="{C28C6E5C-C393-435C-96A1-AA2859BDC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txBody>
            <a:bodyPr/>
            <a:lstStyle/>
            <a:p>
              <a:endParaRPr lang="en-US"/>
            </a:p>
          </p:txBody>
        </p:sp>
        <p:sp>
          <p:nvSpPr>
            <p:cNvPr id="34" name="Freeform 34">
              <a:extLst>
                <a:ext uri="{FF2B5EF4-FFF2-40B4-BE49-F238E27FC236}">
                  <a16:creationId xmlns:a16="http://schemas.microsoft.com/office/drawing/2014/main" id="{2C2C991F-AC51-4DF5-B8DD-19B08C1CB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txBody>
            <a:bodyPr/>
            <a:lstStyle/>
            <a:p>
              <a:endParaRPr lang="en-US"/>
            </a:p>
          </p:txBody>
        </p:sp>
        <p:sp>
          <p:nvSpPr>
            <p:cNvPr id="35" name="Freeform 35">
              <a:extLst>
                <a:ext uri="{FF2B5EF4-FFF2-40B4-BE49-F238E27FC236}">
                  <a16:creationId xmlns:a16="http://schemas.microsoft.com/office/drawing/2014/main" id="{9C916B5F-285D-4F5A-9085-6781753AF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txBody>
            <a:bodyPr/>
            <a:lstStyle/>
            <a:p>
              <a:endParaRPr lang="en-US"/>
            </a:p>
          </p:txBody>
        </p:sp>
        <p:sp>
          <p:nvSpPr>
            <p:cNvPr id="36" name="Freeform 36">
              <a:extLst>
                <a:ext uri="{FF2B5EF4-FFF2-40B4-BE49-F238E27FC236}">
                  <a16:creationId xmlns:a16="http://schemas.microsoft.com/office/drawing/2014/main" id="{0375DD5F-9D17-4873-B697-3D44A5EBE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txBody>
            <a:bodyPr/>
            <a:lstStyle/>
            <a:p>
              <a:endParaRPr lang="en-US"/>
            </a:p>
          </p:txBody>
        </p:sp>
        <p:sp>
          <p:nvSpPr>
            <p:cNvPr id="37" name="Freeform 37">
              <a:extLst>
                <a:ext uri="{FF2B5EF4-FFF2-40B4-BE49-F238E27FC236}">
                  <a16:creationId xmlns:a16="http://schemas.microsoft.com/office/drawing/2014/main" id="{A159BBC7-6A8B-4612-94A8-56323452C7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txBody>
            <a:bodyPr/>
            <a:lstStyle/>
            <a:p>
              <a:endParaRPr lang="en-US"/>
            </a:p>
          </p:txBody>
        </p:sp>
        <p:sp>
          <p:nvSpPr>
            <p:cNvPr id="38" name="Freeform 38">
              <a:extLst>
                <a:ext uri="{FF2B5EF4-FFF2-40B4-BE49-F238E27FC236}">
                  <a16:creationId xmlns:a16="http://schemas.microsoft.com/office/drawing/2014/main" id="{177C901C-F8DE-4C99-95C8-F8CA1B84F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txBody>
            <a:bodyPr/>
            <a:lstStyle/>
            <a:p>
              <a:endParaRPr lang="en-US"/>
            </a:p>
          </p:txBody>
        </p:sp>
      </p:grpSp>
      <p:sp>
        <p:nvSpPr>
          <p:cNvPr id="40" name="Rectangle 39">
            <a:extLst>
              <a:ext uri="{FF2B5EF4-FFF2-40B4-BE49-F238E27FC236}">
                <a16:creationId xmlns:a16="http://schemas.microsoft.com/office/drawing/2014/main" id="{D1D655F2-6D15-4265-ADEE-EF0075C13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Freeform 69">
            <a:extLst>
              <a:ext uri="{FF2B5EF4-FFF2-40B4-BE49-F238E27FC236}">
                <a16:creationId xmlns:a16="http://schemas.microsoft.com/office/drawing/2014/main" id="{3248A930-1A6E-4EFB-8213-D1AC735BE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lstStyle/>
          <a:p>
            <a:endParaRPr lang="en-US"/>
          </a:p>
        </p:txBody>
      </p:sp>
      <p:sp>
        <p:nvSpPr>
          <p:cNvPr id="3" name="TextBox 2">
            <a:extLst>
              <a:ext uri="{FF2B5EF4-FFF2-40B4-BE49-F238E27FC236}">
                <a16:creationId xmlns:a16="http://schemas.microsoft.com/office/drawing/2014/main" id="{CF74FE5A-DD93-9BFC-794E-62FCB47AD24B}"/>
              </a:ext>
            </a:extLst>
          </p:cNvPr>
          <p:cNvSpPr txBox="1"/>
          <p:nvPr/>
        </p:nvSpPr>
        <p:spPr>
          <a:xfrm>
            <a:off x="-972273" y="192139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063739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9E8EF-A77E-4E99-F9AC-333699ABC378}"/>
              </a:ext>
            </a:extLst>
          </p:cNvPr>
          <p:cNvSpPr>
            <a:spLocks noGrp="1"/>
          </p:cNvSpPr>
          <p:nvPr>
            <p:ph type="title"/>
          </p:nvPr>
        </p:nvSpPr>
        <p:spPr>
          <a:xfrm>
            <a:off x="1640156" y="386406"/>
            <a:ext cx="8911687" cy="1280890"/>
          </a:xfrm>
        </p:spPr>
        <p:txBody>
          <a:bodyPr>
            <a:noAutofit/>
          </a:bodyPr>
          <a:lstStyle/>
          <a:p>
            <a:r>
              <a:rPr lang="en-US" sz="3200" b="1" dirty="0">
                <a:solidFill>
                  <a:schemeClr val="tx1">
                    <a:lumMod val="95000"/>
                    <a:lumOff val="5000"/>
                  </a:schemeClr>
                </a:solidFill>
                <a:latin typeface="Times New Roman" panose="02020603050405020304" pitchFamily="18" charset="0"/>
                <a:cs typeface="Times New Roman" panose="02020603050405020304" pitchFamily="18" charset="0"/>
              </a:rPr>
              <a:t>IMPLEMENTAION OF A REINFORCEMENT LEARNING AGENT ON A SNAKE GAME</a:t>
            </a:r>
            <a:endParaRPr lang="en-US" sz="3200" b="1" dirty="0"/>
          </a:p>
        </p:txBody>
      </p:sp>
      <p:sp>
        <p:nvSpPr>
          <p:cNvPr id="3" name="Content Placeholder 2">
            <a:extLst>
              <a:ext uri="{FF2B5EF4-FFF2-40B4-BE49-F238E27FC236}">
                <a16:creationId xmlns:a16="http://schemas.microsoft.com/office/drawing/2014/main" id="{023B7026-9BBD-ABD2-1042-84EDEF6EB6C0}"/>
              </a:ext>
            </a:extLst>
          </p:cNvPr>
          <p:cNvSpPr>
            <a:spLocks noGrp="1"/>
          </p:cNvSpPr>
          <p:nvPr>
            <p:ph idx="1"/>
          </p:nvPr>
        </p:nvSpPr>
        <p:spPr>
          <a:xfrm>
            <a:off x="2569115" y="1937263"/>
            <a:ext cx="8911687" cy="4453490"/>
          </a:xfrm>
        </p:spPr>
        <p:txBody>
          <a:bodyPr>
            <a:noAutofit/>
          </a:bodyPr>
          <a:lstStyle/>
          <a:p>
            <a:pPr marL="0" indent="0">
              <a:buNone/>
            </a:pPr>
            <a:r>
              <a:rPr lang="en-US" sz="1600" b="1" dirty="0">
                <a:solidFill>
                  <a:schemeClr val="tx1"/>
                </a:solidFill>
                <a:latin typeface="Times New Roman" panose="02020603050405020304" pitchFamily="18" charset="0"/>
                <a:cs typeface="Times New Roman" panose="02020603050405020304" pitchFamily="18" charset="0"/>
              </a:rPr>
              <a:t>PROJECT OBJECTIVE :</a:t>
            </a:r>
          </a:p>
          <a:p>
            <a:pPr>
              <a:buFont typeface="Wingdings" panose="05000000000000000000" pitchFamily="2" charset="2"/>
              <a:buChar char="v"/>
            </a:pPr>
            <a:r>
              <a:rPr lang="en-US" sz="1600" dirty="0">
                <a:solidFill>
                  <a:schemeClr val="tx1">
                    <a:lumMod val="85000"/>
                    <a:lumOff val="15000"/>
                  </a:schemeClr>
                </a:solidFill>
                <a:latin typeface="Times New Roman" panose="02020603050405020304" pitchFamily="18" charset="0"/>
                <a:ea typeface="+mj-ea"/>
                <a:cs typeface="Times New Roman" panose="02020603050405020304" pitchFamily="18" charset="0"/>
              </a:rPr>
              <a:t>The main objective is to create a snake agent using reinforcement learning technique which can able to play snake game itself by learning and updating itself every time.</a:t>
            </a:r>
          </a:p>
          <a:p>
            <a:pPr>
              <a:buFont typeface="Wingdings" panose="05000000000000000000" pitchFamily="2" charset="2"/>
              <a:buChar char="v"/>
            </a:pPr>
            <a:r>
              <a:rPr lang="en-US" sz="1600" dirty="0">
                <a:solidFill>
                  <a:schemeClr val="tx1">
                    <a:lumMod val="85000"/>
                    <a:lumOff val="15000"/>
                  </a:schemeClr>
                </a:solidFill>
                <a:latin typeface="Times New Roman" panose="02020603050405020304" pitchFamily="18" charset="0"/>
                <a:ea typeface="+mj-ea"/>
                <a:cs typeface="Times New Roman" panose="02020603050405020304" pitchFamily="18" charset="0"/>
              </a:rPr>
              <a:t>And Another objective is to make our agent intelligent or get it trained efficiently within less number of game.</a:t>
            </a:r>
          </a:p>
          <a:p>
            <a:pPr>
              <a:buFont typeface="Wingdings" panose="05000000000000000000" pitchFamily="2" charset="2"/>
              <a:buChar char="v"/>
            </a:pPr>
            <a:r>
              <a:rPr lang="en-US" sz="1600" dirty="0">
                <a:solidFill>
                  <a:schemeClr val="tx1"/>
                </a:solidFill>
                <a:latin typeface="Times New Roman" panose="02020603050405020304" pitchFamily="18" charset="0"/>
                <a:cs typeface="Times New Roman" panose="02020603050405020304" pitchFamily="18" charset="0"/>
              </a:rPr>
              <a:t>Here, The goal is to create a Reinforcement Learning agent to make an optimal decision in the closed environment to get the highest reward.</a:t>
            </a:r>
          </a:p>
          <a:p>
            <a:pPr>
              <a:buFont typeface="Wingdings" panose="05000000000000000000" pitchFamily="2" charset="2"/>
              <a:buChar char="v"/>
            </a:pPr>
            <a:r>
              <a:rPr lang="en-US" sz="1600" dirty="0">
                <a:solidFill>
                  <a:schemeClr val="tx1"/>
                </a:solidFill>
                <a:latin typeface="Times New Roman" panose="02020603050405020304" pitchFamily="18" charset="0"/>
                <a:cs typeface="Times New Roman" panose="02020603050405020304" pitchFamily="18" charset="0"/>
              </a:rPr>
              <a:t>In this environment, it has incomplete information, and the state space of agents are quite large, We need to deal with these hurdles.</a:t>
            </a:r>
          </a:p>
          <a:p>
            <a:pPr>
              <a:buFont typeface="Wingdings" panose="05000000000000000000" pitchFamily="2" charset="2"/>
              <a:buChar char="v"/>
            </a:pPr>
            <a:r>
              <a:rPr lang="en-US" sz="1600" dirty="0">
                <a:solidFill>
                  <a:schemeClr val="tx1"/>
                </a:solidFill>
                <a:latin typeface="Times New Roman" panose="02020603050405020304" pitchFamily="18" charset="0"/>
                <a:cs typeface="Times New Roman" panose="02020603050405020304" pitchFamily="18" charset="0"/>
              </a:rPr>
              <a:t>Evaluate our agent based on number of games played and agent scored.</a:t>
            </a:r>
          </a:p>
          <a:p>
            <a:pPr marL="0" indent="0">
              <a:buNone/>
            </a:pPr>
            <a:endParaRPr lang="en-US" sz="1600" dirty="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US" sz="1600" dirty="0">
              <a:solidFill>
                <a:schemeClr val="tx1"/>
              </a:solidFill>
              <a:latin typeface="Times New Roman" panose="02020603050405020304" pitchFamily="18" charset="0"/>
              <a:cs typeface="Times New Roman" panose="02020603050405020304" pitchFamily="18" charset="0"/>
            </a:endParaRPr>
          </a:p>
          <a:p>
            <a:pPr marL="0" indent="0">
              <a:buNone/>
            </a:pPr>
            <a:endParaRPr lang="en-US" sz="1600" dirty="0"/>
          </a:p>
        </p:txBody>
      </p:sp>
    </p:spTree>
    <p:extLst>
      <p:ext uri="{BB962C8B-B14F-4D97-AF65-F5344CB8AC3E}">
        <p14:creationId xmlns:p14="http://schemas.microsoft.com/office/powerpoint/2010/main" val="3724490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3641D-3F45-E486-319C-00940BAB476A}"/>
              </a:ext>
            </a:extLst>
          </p:cNvPr>
          <p:cNvSpPr>
            <a:spLocks noGrp="1"/>
          </p:cNvSpPr>
          <p:nvPr>
            <p:ph type="title"/>
          </p:nvPr>
        </p:nvSpPr>
        <p:spPr>
          <a:xfrm>
            <a:off x="1612891" y="598333"/>
            <a:ext cx="8966217" cy="767706"/>
          </a:xfrm>
        </p:spPr>
        <p:txBody>
          <a:bodyPr>
            <a:normAutofit/>
          </a:bodyPr>
          <a:lstStyle/>
          <a:p>
            <a:r>
              <a:rPr lang="en-US" sz="4000" b="1" dirty="0">
                <a:solidFill>
                  <a:schemeClr val="tx1"/>
                </a:solidFill>
                <a:latin typeface="Times New Roman" panose="02020603050405020304" pitchFamily="18" charset="0"/>
                <a:cs typeface="Times New Roman" panose="02020603050405020304" pitchFamily="18" charset="0"/>
              </a:rPr>
              <a:t>APPROACH</a:t>
            </a:r>
            <a:r>
              <a:rPr lang="en-US" sz="4000" b="1" dirty="0">
                <a:latin typeface="Times New Roman" panose="02020603050405020304" pitchFamily="18" charset="0"/>
                <a:cs typeface="Times New Roman" panose="02020603050405020304" pitchFamily="18" charset="0"/>
              </a:rPr>
              <a:t>:</a:t>
            </a:r>
          </a:p>
        </p:txBody>
      </p:sp>
      <p:sp>
        <p:nvSpPr>
          <p:cNvPr id="3" name="Content Placeholder 2">
            <a:extLst>
              <a:ext uri="{FF2B5EF4-FFF2-40B4-BE49-F238E27FC236}">
                <a16:creationId xmlns:a16="http://schemas.microsoft.com/office/drawing/2014/main" id="{B0761A95-90D0-E81F-1C22-A59AC6CBDE0E}"/>
              </a:ext>
            </a:extLst>
          </p:cNvPr>
          <p:cNvSpPr>
            <a:spLocks noGrp="1"/>
          </p:cNvSpPr>
          <p:nvPr>
            <p:ph idx="1"/>
          </p:nvPr>
        </p:nvSpPr>
        <p:spPr>
          <a:xfrm>
            <a:off x="1562447" y="1366039"/>
            <a:ext cx="7903356" cy="4330900"/>
          </a:xfrm>
        </p:spPr>
        <p:txBody>
          <a:bodyPr>
            <a:noAutofit/>
          </a:bodyPr>
          <a:lstStyle/>
          <a:p>
            <a:pPr algn="l">
              <a:buFont typeface="+mj-lt"/>
              <a:buAutoNum type="arabicPeriod"/>
            </a:pPr>
            <a:r>
              <a:rPr lang="en-US" sz="2000" b="0" i="0" dirty="0">
                <a:solidFill>
                  <a:schemeClr val="tx1"/>
                </a:solidFill>
                <a:effectLst/>
                <a:latin typeface="Times New Roman" panose="02020603050405020304" pitchFamily="18" charset="0"/>
                <a:cs typeface="Times New Roman" panose="02020603050405020304" pitchFamily="18" charset="0"/>
              </a:rPr>
              <a:t>We will develop a snake game environment using </a:t>
            </a:r>
            <a:r>
              <a:rPr lang="en-US" sz="2000" b="0" i="0" dirty="0" err="1">
                <a:solidFill>
                  <a:schemeClr val="tx1"/>
                </a:solidFill>
                <a:effectLst/>
                <a:latin typeface="Times New Roman" panose="02020603050405020304" pitchFamily="18" charset="0"/>
                <a:cs typeface="Times New Roman" panose="02020603050405020304" pitchFamily="18" charset="0"/>
              </a:rPr>
              <a:t>Pytorch</a:t>
            </a:r>
            <a:r>
              <a:rPr lang="en-US" sz="2000" dirty="0">
                <a:solidFill>
                  <a:schemeClr val="tx1"/>
                </a:solidFill>
                <a:latin typeface="Times New Roman" panose="02020603050405020304" pitchFamily="18" charset="0"/>
                <a:cs typeface="Times New Roman" panose="02020603050405020304" pitchFamily="18" charset="0"/>
              </a:rPr>
              <a:t> &amp; </a:t>
            </a:r>
            <a:r>
              <a:rPr lang="en-US" sz="2000" dirty="0" err="1">
                <a:solidFill>
                  <a:schemeClr val="tx1"/>
                </a:solidFill>
                <a:latin typeface="Times New Roman" panose="02020603050405020304" pitchFamily="18" charset="0"/>
                <a:cs typeface="Times New Roman" panose="02020603050405020304" pitchFamily="18" charset="0"/>
              </a:rPr>
              <a:t>Pygame</a:t>
            </a:r>
            <a:r>
              <a:rPr lang="en-US" sz="2000" dirty="0">
                <a:solidFill>
                  <a:schemeClr val="tx1"/>
                </a:solidFill>
                <a:latin typeface="Times New Roman" panose="02020603050405020304" pitchFamily="18" charset="0"/>
                <a:cs typeface="Times New Roman" panose="02020603050405020304" pitchFamily="18" charset="0"/>
              </a:rPr>
              <a:t> libraries.</a:t>
            </a:r>
            <a:endParaRPr lang="en-US" sz="2000" b="0" i="0" dirty="0">
              <a:solidFill>
                <a:schemeClr val="tx1"/>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000" dirty="0">
                <a:solidFill>
                  <a:schemeClr val="tx1"/>
                </a:solidFill>
                <a:latin typeface="Times New Roman" panose="02020603050405020304" pitchFamily="18" charset="0"/>
                <a:cs typeface="Times New Roman" panose="02020603050405020304" pitchFamily="18" charset="0"/>
              </a:rPr>
              <a:t>Implement reinforcement learning algorithms: We will implement the following reinforcement learning algorithms in Python using the </a:t>
            </a:r>
            <a:r>
              <a:rPr lang="en-US" sz="2000" dirty="0" err="1">
                <a:solidFill>
                  <a:schemeClr val="tx1"/>
                </a:solidFill>
                <a:latin typeface="Times New Roman" panose="02020603050405020304" pitchFamily="18" charset="0"/>
                <a:cs typeface="Times New Roman" panose="02020603050405020304" pitchFamily="18" charset="0"/>
              </a:rPr>
              <a:t>PyTorch</a:t>
            </a:r>
            <a:r>
              <a:rPr lang="en-US" sz="2000" dirty="0">
                <a:solidFill>
                  <a:schemeClr val="tx1"/>
                </a:solidFill>
                <a:latin typeface="Times New Roman" panose="02020603050405020304" pitchFamily="18" charset="0"/>
                <a:cs typeface="Times New Roman" panose="02020603050405020304" pitchFamily="18" charset="0"/>
              </a:rPr>
              <a:t> library:</a:t>
            </a:r>
          </a:p>
          <a:p>
            <a:pPr lvl="2">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Q-learning</a:t>
            </a:r>
          </a:p>
          <a:p>
            <a:pPr lvl="2">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Deep Q-learning</a:t>
            </a:r>
          </a:p>
          <a:p>
            <a:pPr lvl="1">
              <a:buFont typeface="Wingdings" pitchFamily="2" charset="2"/>
              <a:buChar char="Ø"/>
            </a:pPr>
            <a:r>
              <a:rPr lang="en-US" sz="1800" b="0" i="0" dirty="0">
                <a:solidFill>
                  <a:schemeClr val="tx1"/>
                </a:solidFill>
                <a:effectLst/>
                <a:latin typeface="Times New Roman" panose="02020603050405020304" pitchFamily="18" charset="0"/>
                <a:cs typeface="Times New Roman" panose="02020603050405020304" pitchFamily="18" charset="0"/>
              </a:rPr>
              <a:t>Training process breakdown</a:t>
            </a:r>
          </a:p>
          <a:p>
            <a:pPr lvl="2">
              <a:buFont typeface="+mj-lt"/>
              <a:buAutoNum type="arabicPeriod"/>
            </a:pPr>
            <a:r>
              <a:rPr lang="en-US" sz="1600" b="0" i="0" dirty="0">
                <a:solidFill>
                  <a:schemeClr val="tx1"/>
                </a:solidFill>
                <a:effectLst/>
                <a:latin typeface="Times New Roman" panose="02020603050405020304" pitchFamily="18" charset="0"/>
                <a:cs typeface="Times New Roman" panose="02020603050405020304" pitchFamily="18" charset="0"/>
              </a:rPr>
              <a:t>State representation</a:t>
            </a:r>
          </a:p>
          <a:p>
            <a:pPr lvl="2">
              <a:buFont typeface="+mj-lt"/>
              <a:buAutoNum type="arabicPeriod"/>
            </a:pPr>
            <a:r>
              <a:rPr lang="en-US" sz="1600" b="0" i="0" dirty="0">
                <a:solidFill>
                  <a:schemeClr val="tx1"/>
                </a:solidFill>
                <a:effectLst/>
                <a:latin typeface="Times New Roman" panose="02020603050405020304" pitchFamily="18" charset="0"/>
                <a:cs typeface="Times New Roman" panose="02020603050405020304" pitchFamily="18" charset="0"/>
              </a:rPr>
              <a:t>Action selection</a:t>
            </a:r>
          </a:p>
          <a:p>
            <a:pPr lvl="2">
              <a:buFont typeface="+mj-lt"/>
              <a:buAutoNum type="arabicPeriod"/>
            </a:pPr>
            <a:r>
              <a:rPr lang="en-US" sz="1600" b="0" i="0" dirty="0">
                <a:solidFill>
                  <a:schemeClr val="tx1"/>
                </a:solidFill>
                <a:effectLst/>
                <a:latin typeface="Times New Roman" panose="02020603050405020304" pitchFamily="18" charset="0"/>
                <a:cs typeface="Times New Roman" panose="02020603050405020304" pitchFamily="18" charset="0"/>
              </a:rPr>
              <a:t>Reward system</a:t>
            </a:r>
          </a:p>
          <a:p>
            <a:pPr lvl="2">
              <a:buFont typeface="+mj-lt"/>
              <a:buAutoNum type="arabicPeriod"/>
            </a:pPr>
            <a:r>
              <a:rPr lang="en-US" sz="1600" b="0" i="0" dirty="0">
                <a:solidFill>
                  <a:schemeClr val="tx1"/>
                </a:solidFill>
                <a:effectLst/>
                <a:latin typeface="Times New Roman" panose="02020603050405020304" pitchFamily="18" charset="0"/>
                <a:cs typeface="Times New Roman" panose="02020603050405020304" pitchFamily="18" charset="0"/>
              </a:rPr>
              <a:t>Exploration strategy</a:t>
            </a:r>
          </a:p>
          <a:p>
            <a:pPr marL="0" indent="0" algn="l">
              <a:buNone/>
            </a:pPr>
            <a:endParaRPr lang="en-US"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2828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1" name="Freeform 11">
            <a:extLst>
              <a:ext uri="{FF2B5EF4-FFF2-40B4-BE49-F238E27FC236}">
                <a16:creationId xmlns:a16="http://schemas.microsoft.com/office/drawing/2014/main" id="{7E1C44A2-4B37-4B14-B90B-368A88D05E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pic>
        <p:nvPicPr>
          <p:cNvPr id="2" name="Content Placeholder 3" descr="A screenshot of a computer program&#10;&#10;Description automatically generated">
            <a:extLst>
              <a:ext uri="{FF2B5EF4-FFF2-40B4-BE49-F238E27FC236}">
                <a16:creationId xmlns:a16="http://schemas.microsoft.com/office/drawing/2014/main" id="{938310F9-6273-CE98-1F2B-718549A8B089}"/>
              </a:ext>
            </a:extLst>
          </p:cNvPr>
          <p:cNvPicPr>
            <a:picLocks noChangeAspect="1"/>
          </p:cNvPicPr>
          <p:nvPr/>
        </p:nvPicPr>
        <p:blipFill rotWithShape="1">
          <a:blip r:embed="rId2"/>
          <a:srcRect r="10017" b="1"/>
          <a:stretch/>
        </p:blipFill>
        <p:spPr>
          <a:xfrm>
            <a:off x="1750423" y="643467"/>
            <a:ext cx="9790613" cy="5957630"/>
          </a:xfrm>
          <a:prstGeom prst="rect">
            <a:avLst/>
          </a:prstGeom>
        </p:spPr>
      </p:pic>
    </p:spTree>
    <p:extLst>
      <p:ext uri="{BB962C8B-B14F-4D97-AF65-F5344CB8AC3E}">
        <p14:creationId xmlns:p14="http://schemas.microsoft.com/office/powerpoint/2010/main" val="2311664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0156" y="612704"/>
            <a:ext cx="8911687" cy="1075901"/>
          </a:xfrm>
        </p:spPr>
        <p:txBody>
          <a:bodyPr/>
          <a:lstStyle/>
          <a:p>
            <a:r>
              <a:rPr lang="en-US" sz="4000" b="1" dirty="0">
                <a:latin typeface="Times New Roman" panose="02020603050405020304" pitchFamily="18" charset="0"/>
                <a:cs typeface="Times New Roman" panose="02020603050405020304" pitchFamily="18" charset="0"/>
              </a:rPr>
              <a:t>DELIVERABLES</a:t>
            </a:r>
            <a:r>
              <a:rPr lang="en-US" b="1" dirty="0"/>
              <a:t>:</a:t>
            </a:r>
            <a:endParaRPr lang="en-IN" b="1" dirty="0"/>
          </a:p>
        </p:txBody>
      </p:sp>
      <p:sp>
        <p:nvSpPr>
          <p:cNvPr id="3" name="Content Placeholder 2"/>
          <p:cNvSpPr>
            <a:spLocks noGrp="1"/>
          </p:cNvSpPr>
          <p:nvPr>
            <p:ph idx="1"/>
          </p:nvPr>
        </p:nvSpPr>
        <p:spPr>
          <a:xfrm>
            <a:off x="1494507" y="1766039"/>
            <a:ext cx="8915400" cy="3777622"/>
          </a:xfrm>
        </p:spPr>
        <p:txBody>
          <a:bodyPr>
            <a:normAutofit lnSpcReduction="10000"/>
          </a:bodyPr>
          <a:lstStyle/>
          <a:p>
            <a:r>
              <a:rPr lang="en-US" sz="2000" dirty="0">
                <a:latin typeface="Times New Roman" panose="02020603050405020304" pitchFamily="18" charset="0"/>
                <a:cs typeface="Times New Roman" panose="02020603050405020304" pitchFamily="18" charset="0"/>
              </a:rPr>
              <a:t>Documentation manual mentioning about game implementation about various models.</a:t>
            </a:r>
          </a:p>
          <a:p>
            <a:r>
              <a:rPr lang="en-US" sz="2000" dirty="0">
                <a:latin typeface="Times New Roman" panose="02020603050405020304" pitchFamily="18" charset="0"/>
                <a:cs typeface="Times New Roman" panose="02020603050405020304" pitchFamily="18" charset="0"/>
              </a:rPr>
              <a:t>Presentation on project overview.</a:t>
            </a:r>
          </a:p>
          <a:p>
            <a:r>
              <a:rPr lang="en-US" sz="2000" dirty="0">
                <a:latin typeface="Times New Roman" panose="02020603050405020304" pitchFamily="18" charset="0"/>
                <a:cs typeface="Times New Roman" panose="02020603050405020304" pitchFamily="18" charset="0"/>
              </a:rPr>
              <a:t>YouTube link demonstrating the game implementation</a:t>
            </a:r>
            <a:endParaRPr lang="en-US" sz="2000" dirty="0">
              <a:solidFill>
                <a:schemeClr val="tx1"/>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The project will be submitted as a GitHub repository containing the following files.</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Snake game environment code</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Reinforcement learning algorithm code</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Trained snake AI agent code</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Evaluation report</a:t>
            </a:r>
          </a:p>
          <a:p>
            <a:pPr marL="0" indent="0">
              <a:buNone/>
            </a:pPr>
            <a:endParaRPr lang="en-IN" dirty="0"/>
          </a:p>
        </p:txBody>
      </p:sp>
    </p:spTree>
    <p:extLst>
      <p:ext uri="{BB962C8B-B14F-4D97-AF65-F5344CB8AC3E}">
        <p14:creationId xmlns:p14="http://schemas.microsoft.com/office/powerpoint/2010/main" val="3397296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3626E-8AB2-6168-0128-B59DB8BFA1BF}"/>
              </a:ext>
            </a:extLst>
          </p:cNvPr>
          <p:cNvSpPr>
            <a:spLocks noGrp="1"/>
          </p:cNvSpPr>
          <p:nvPr>
            <p:ph type="title"/>
          </p:nvPr>
        </p:nvSpPr>
        <p:spPr>
          <a:xfrm>
            <a:off x="1717603" y="631404"/>
            <a:ext cx="6139976" cy="1280890"/>
          </a:xfrm>
        </p:spPr>
        <p:txBody>
          <a:bodyPr>
            <a:noAutofit/>
          </a:bodyPr>
          <a:lstStyle/>
          <a:p>
            <a:pPr>
              <a:lnSpc>
                <a:spcPct val="90000"/>
              </a:lnSpc>
            </a:pPr>
            <a:r>
              <a:rPr lang="en-US" sz="4000" b="1" i="0" dirty="0">
                <a:effectLst/>
                <a:latin typeface="Times New Roman" panose="02020603050405020304" pitchFamily="18" charset="0"/>
                <a:cs typeface="Times New Roman" panose="02020603050405020304" pitchFamily="18" charset="0"/>
              </a:rPr>
              <a:t>EVALUATION METHODOLOGY:</a:t>
            </a:r>
            <a:br>
              <a:rPr lang="en-US" sz="4000" b="1" i="0" dirty="0">
                <a:effectLst/>
                <a:latin typeface="Times New Roman" panose="02020603050405020304" pitchFamily="18" charset="0"/>
                <a:cs typeface="Times New Roman" panose="02020603050405020304" pitchFamily="18" charset="0"/>
              </a:rPr>
            </a:br>
            <a:endParaRPr lang="en-US" sz="4000" b="1" dirty="0">
              <a:latin typeface="Times New Roman" panose="02020603050405020304" pitchFamily="18" charset="0"/>
              <a:cs typeface="Times New Roman" panose="02020603050405020304" pitchFamily="18" charset="0"/>
            </a:endParaRPr>
          </a:p>
        </p:txBody>
      </p:sp>
      <p:sp>
        <p:nvSpPr>
          <p:cNvPr id="2056" name="Content Placeholder 2053">
            <a:extLst>
              <a:ext uri="{FF2B5EF4-FFF2-40B4-BE49-F238E27FC236}">
                <a16:creationId xmlns:a16="http://schemas.microsoft.com/office/drawing/2014/main" id="{20281E16-4CAB-658F-43E8-B3B17C07B076}"/>
              </a:ext>
            </a:extLst>
          </p:cNvPr>
          <p:cNvSpPr>
            <a:spLocks noGrp="1"/>
          </p:cNvSpPr>
          <p:nvPr>
            <p:ph idx="1"/>
          </p:nvPr>
        </p:nvSpPr>
        <p:spPr>
          <a:xfrm>
            <a:off x="2068003" y="1973254"/>
            <a:ext cx="6032388" cy="3487560"/>
          </a:xfrm>
        </p:spPr>
        <p:txBody>
          <a:bodyPr>
            <a:noAutofit/>
          </a:bodyPr>
          <a:lstStyle/>
          <a:p>
            <a:r>
              <a:rPr lang="en-US" sz="2000" dirty="0">
                <a:latin typeface="Times New Roman" panose="02020603050405020304" pitchFamily="18" charset="0"/>
                <a:cs typeface="Times New Roman" panose="02020603050405020304" pitchFamily="18" charset="0"/>
              </a:rPr>
              <a:t>The snake game environment will be evaluated by ensuring that it provides the snake AI agent with the correct game state and allows it to take valid actions.</a:t>
            </a:r>
          </a:p>
          <a:p>
            <a:r>
              <a:rPr lang="en-US" sz="2000" dirty="0">
                <a:latin typeface="Times New Roman" panose="02020603050405020304" pitchFamily="18" charset="0"/>
                <a:cs typeface="Times New Roman" panose="02020603050405020304" pitchFamily="18" charset="0"/>
              </a:rPr>
              <a:t>Metrics for evaluating the performance of the RL agent</a:t>
            </a:r>
          </a:p>
          <a:p>
            <a:pPr lvl="1"/>
            <a:r>
              <a:rPr lang="en-US" sz="1800" dirty="0">
                <a:latin typeface="Times New Roman" panose="02020603050405020304" pitchFamily="18" charset="0"/>
                <a:cs typeface="Times New Roman" panose="02020603050405020304" pitchFamily="18" charset="0"/>
              </a:rPr>
              <a:t>Average score over multiple runs</a:t>
            </a:r>
          </a:p>
          <a:p>
            <a:pPr lvl="1"/>
            <a:r>
              <a:rPr lang="en-US" sz="1800" dirty="0">
                <a:latin typeface="Times New Roman" panose="02020603050405020304" pitchFamily="18" charset="0"/>
                <a:cs typeface="Times New Roman" panose="02020603050405020304" pitchFamily="18" charset="0"/>
              </a:rPr>
              <a:t>Learning curve</a:t>
            </a:r>
          </a:p>
          <a:p>
            <a:pPr lvl="1"/>
            <a:r>
              <a:rPr lang="en-US" sz="1800" dirty="0">
                <a:latin typeface="Times New Roman" panose="02020603050405020304" pitchFamily="18" charset="0"/>
                <a:cs typeface="Times New Roman" panose="02020603050405020304" pitchFamily="18" charset="0"/>
              </a:rPr>
              <a:t>Exploration-exploitation trade-off analysis</a:t>
            </a:r>
          </a:p>
        </p:txBody>
      </p:sp>
    </p:spTree>
    <p:extLst>
      <p:ext uri="{BB962C8B-B14F-4D97-AF65-F5344CB8AC3E}">
        <p14:creationId xmlns:p14="http://schemas.microsoft.com/office/powerpoint/2010/main" val="1490165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44277-F89B-90BB-BC2C-D81C5BC3C886}"/>
              </a:ext>
            </a:extLst>
          </p:cNvPr>
          <p:cNvSpPr>
            <a:spLocks noGrp="1"/>
          </p:cNvSpPr>
          <p:nvPr>
            <p:ph type="title"/>
          </p:nvPr>
        </p:nvSpPr>
        <p:spPr>
          <a:xfrm>
            <a:off x="1640156" y="556451"/>
            <a:ext cx="8911687" cy="1280890"/>
          </a:xfrm>
        </p:spPr>
        <p:txBody>
          <a:bodyPr>
            <a:noAutofit/>
          </a:bodyPr>
          <a:lstStyle/>
          <a:p>
            <a:r>
              <a:rPr lang="en-US" sz="4000" b="1" dirty="0">
                <a:latin typeface="Times New Roman" panose="02020603050405020304" pitchFamily="18" charset="0"/>
                <a:cs typeface="Times New Roman" panose="02020603050405020304" pitchFamily="18" charset="0"/>
              </a:rPr>
              <a:t>SNAKE GAME SAMPLE DEPLOYMENT</a:t>
            </a:r>
            <a:endParaRPr lang="en-US" sz="4000" dirty="0"/>
          </a:p>
        </p:txBody>
      </p:sp>
      <p:pic>
        <p:nvPicPr>
          <p:cNvPr id="4" name="Screen Recording 2023-11-29 at 9.37.05 PM">
            <a:hlinkClick r:id="" action="ppaction://media"/>
            <a:extLst>
              <a:ext uri="{FF2B5EF4-FFF2-40B4-BE49-F238E27FC236}">
                <a16:creationId xmlns:a16="http://schemas.microsoft.com/office/drawing/2014/main" id="{E193EF93-9151-ADC5-7A77-274FC2FA96C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673752" y="2200995"/>
            <a:ext cx="7129060" cy="4192791"/>
          </a:xfrm>
        </p:spPr>
      </p:pic>
    </p:spTree>
    <p:extLst>
      <p:ext uri="{BB962C8B-B14F-4D97-AF65-F5344CB8AC3E}">
        <p14:creationId xmlns:p14="http://schemas.microsoft.com/office/powerpoint/2010/main" val="868040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3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12CED-FEA1-99A2-55A2-32EECA1530FF}"/>
              </a:ext>
            </a:extLst>
          </p:cNvPr>
          <p:cNvSpPr>
            <a:spLocks noGrp="1"/>
          </p:cNvSpPr>
          <p:nvPr>
            <p:ph type="title"/>
          </p:nvPr>
        </p:nvSpPr>
        <p:spPr>
          <a:xfrm>
            <a:off x="1640156" y="449939"/>
            <a:ext cx="2330953" cy="734427"/>
          </a:xfrm>
        </p:spPr>
        <p:txBody>
          <a:bodyPr>
            <a:normAutofit fontScale="90000"/>
          </a:bodyPr>
          <a:lstStyle/>
          <a:p>
            <a:r>
              <a:rPr lang="en-US" sz="3600" b="1" dirty="0">
                <a:latin typeface="Times New Roman" panose="02020603050405020304" pitchFamily="18" charset="0"/>
                <a:cs typeface="Times New Roman" panose="02020603050405020304" pitchFamily="18" charset="0"/>
              </a:rPr>
              <a:t>RESULTS</a:t>
            </a:r>
            <a:br>
              <a:rPr lang="en-US" dirty="0"/>
            </a:br>
            <a:endParaRPr lang="en-US" dirty="0"/>
          </a:p>
        </p:txBody>
      </p:sp>
      <p:pic>
        <p:nvPicPr>
          <p:cNvPr id="5" name="Content Placeholder 4" descr="&#10;">
            <a:extLst>
              <a:ext uri="{FF2B5EF4-FFF2-40B4-BE49-F238E27FC236}">
                <a16:creationId xmlns:a16="http://schemas.microsoft.com/office/drawing/2014/main" id="{BE934450-0BD8-6061-8481-C1FC2BE500FC}"/>
              </a:ext>
            </a:extLst>
          </p:cNvPr>
          <p:cNvPicPr>
            <a:picLocks noGrp="1" noChangeAspect="1"/>
          </p:cNvPicPr>
          <p:nvPr>
            <p:ph idx="1"/>
          </p:nvPr>
        </p:nvPicPr>
        <p:blipFill>
          <a:blip r:embed="rId2"/>
          <a:stretch>
            <a:fillRect/>
          </a:stretch>
        </p:blipFill>
        <p:spPr>
          <a:xfrm>
            <a:off x="1640156" y="1184366"/>
            <a:ext cx="9778438" cy="5204602"/>
          </a:xfrm>
        </p:spPr>
      </p:pic>
    </p:spTree>
    <p:extLst>
      <p:ext uri="{BB962C8B-B14F-4D97-AF65-F5344CB8AC3E}">
        <p14:creationId xmlns:p14="http://schemas.microsoft.com/office/powerpoint/2010/main" val="2977399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0BEC5-619C-6037-3A31-F93A224D68DE}"/>
              </a:ext>
            </a:extLst>
          </p:cNvPr>
          <p:cNvSpPr>
            <a:spLocks noGrp="1"/>
          </p:cNvSpPr>
          <p:nvPr>
            <p:ph type="title"/>
          </p:nvPr>
        </p:nvSpPr>
        <p:spPr/>
        <p:txBody>
          <a:bodyPr/>
          <a:lstStyle/>
          <a:p>
            <a:endParaRPr lang="en-US"/>
          </a:p>
        </p:txBody>
      </p:sp>
      <p:pic>
        <p:nvPicPr>
          <p:cNvPr id="5" name="Content Placeholder 4" descr="A white background with black and white clouds&#10;&#10;Description automatically generated">
            <a:extLst>
              <a:ext uri="{FF2B5EF4-FFF2-40B4-BE49-F238E27FC236}">
                <a16:creationId xmlns:a16="http://schemas.microsoft.com/office/drawing/2014/main" id="{679949CB-4476-DA6F-C930-249187F677D9}"/>
              </a:ext>
            </a:extLst>
          </p:cNvPr>
          <p:cNvPicPr>
            <a:picLocks noGrp="1" noChangeAspect="1"/>
          </p:cNvPicPr>
          <p:nvPr>
            <p:ph idx="1"/>
          </p:nvPr>
        </p:nvPicPr>
        <p:blipFill>
          <a:blip r:embed="rId2"/>
          <a:stretch>
            <a:fillRect/>
          </a:stretch>
        </p:blipFill>
        <p:spPr>
          <a:xfrm>
            <a:off x="2013575" y="624110"/>
            <a:ext cx="9732948" cy="5846436"/>
          </a:xfrm>
        </p:spPr>
      </p:pic>
    </p:spTree>
    <p:extLst>
      <p:ext uri="{BB962C8B-B14F-4D97-AF65-F5344CB8AC3E}">
        <p14:creationId xmlns:p14="http://schemas.microsoft.com/office/powerpoint/2010/main" val="326858357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C333A"/>
      </a:dk2>
      <a:lt2>
        <a:srgbClr val="D6ECED"/>
      </a:lt2>
      <a:accent1>
        <a:srgbClr val="DE32DE"/>
      </a:accent1>
      <a:accent2>
        <a:srgbClr val="F42B8A"/>
      </a:accent2>
      <a:accent3>
        <a:srgbClr val="349FE7"/>
      </a:accent3>
      <a:accent4>
        <a:srgbClr val="565FF8"/>
      </a:accent4>
      <a:accent5>
        <a:srgbClr val="876BE7"/>
      </a:accent5>
      <a:accent6>
        <a:srgbClr val="F268C2"/>
      </a:accent6>
      <a:hlink>
        <a:srgbClr val="F55CF9"/>
      </a:hlink>
      <a:folHlink>
        <a:srgbClr val="E8A0EE"/>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F20B7C8E-B819-43F3-AAF9-EE50B1A836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42C7EEC-86F6-4CA7-805C-CB656E6A6356}">
  <ds:schemaRefs>
    <ds:schemaRef ds:uri="http://schemas.microsoft.com/sharepoint/v3/contenttype/forms"/>
  </ds:schemaRefs>
</ds:datastoreItem>
</file>

<file path=customXml/itemProps2.xml><?xml version="1.0" encoding="utf-8"?>
<ds:datastoreItem xmlns:ds="http://schemas.openxmlformats.org/officeDocument/2006/customXml" ds:itemID="{B8664C2C-082A-4164-A0C5-E616AB2AD53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6C8EDA9-70CE-4A62-99FE-71B395D1BB0B}">
  <ds:schemaRefs>
    <ds:schemaRef ds:uri="http://schemas.microsoft.com/office/2006/documentManagement/types"/>
    <ds:schemaRef ds:uri="http://schemas.microsoft.com/office/infopath/2007/PartnerControls"/>
    <ds:schemaRef ds:uri="http://www.w3.org/XML/1998/namespace"/>
    <ds:schemaRef ds:uri="http://purl.org/dc/terms/"/>
    <ds:schemaRef ds:uri="http://schemas.microsoft.com/office/2006/metadata/properties"/>
    <ds:schemaRef ds:uri="http://schemas.openxmlformats.org/package/2006/metadata/core-properties"/>
    <ds:schemaRef ds:uri="http://purl.org/dc/elements/1.1/"/>
    <ds:schemaRef ds:uri="16c05727-aa75-4e4a-9b5f-8a80a1165891"/>
    <ds:schemaRef ds:uri="71af3243-3dd4-4a8d-8c0d-dd76da1f02a5"/>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Wisp</Template>
  <TotalTime>2373</TotalTime>
  <Words>398</Words>
  <Application>Microsoft Macintosh PowerPoint</Application>
  <PresentationFormat>Widescreen</PresentationFormat>
  <Paragraphs>48</Paragraphs>
  <Slides>12</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Century Gothic</vt:lpstr>
      <vt:lpstr>Times New Roman</vt:lpstr>
      <vt:lpstr>Wingdings</vt:lpstr>
      <vt:lpstr>Wingdings 3</vt:lpstr>
      <vt:lpstr>Wisp</vt:lpstr>
      <vt:lpstr>IMPLEMETATION OF REINFORCEMENT LEARNING ON SNAKE GAME</vt:lpstr>
      <vt:lpstr>IMPLEMENTAION OF A REINFORCEMENT LEARNING AGENT ON A SNAKE GAME</vt:lpstr>
      <vt:lpstr>APPROACH:</vt:lpstr>
      <vt:lpstr>PowerPoint Presentation</vt:lpstr>
      <vt:lpstr>DELIVERABLES:</vt:lpstr>
      <vt:lpstr>EVALUATION METHODOLOGY: </vt:lpstr>
      <vt:lpstr>SNAKE GAME SAMPLE DEPLOYMENT</vt:lpstr>
      <vt:lpstr>RESULTS </vt:lpstr>
      <vt:lpstr>PowerPoint Presentation</vt:lpstr>
      <vt:lpstr>PowerPoint Presentation</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SNAKE AI USING REINFORCEMENT LEARNING</dc:title>
  <dc:creator>Santhi Swarup Yalapalli</dc:creator>
  <cp:lastModifiedBy>Santhi Swarup Yalapalli</cp:lastModifiedBy>
  <cp:revision>14</cp:revision>
  <dcterms:created xsi:type="dcterms:W3CDTF">2023-11-03T17:16:27Z</dcterms:created>
  <dcterms:modified xsi:type="dcterms:W3CDTF">2023-12-02T02:25:42Z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